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Mona Sans Semi Bold"/>
      <p:regular r:id="rId27"/>
    </p:embeddedFont>
    <p:embeddedFont>
      <p:font typeface="Mona Sans Semi Bold"/>
      <p:regular r:id="rId28"/>
    </p:embeddedFont>
    <p:embeddedFont>
      <p:font typeface="Mona Sans Semi Bold"/>
      <p:regular r:id="rId29"/>
    </p:embeddedFont>
    <p:embeddedFont>
      <p:font typeface="Mona Sans Semi Bold"/>
      <p:regular r:id="rId30"/>
    </p:embeddedFont>
    <p:embeddedFont>
      <p:font typeface="Funnel Sans"/>
      <p:regular r:id="rId31"/>
    </p:embeddedFont>
    <p:embeddedFont>
      <p:font typeface="Funnel Sans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svg"/><Relationship Id="rId4" Type="http://schemas.openxmlformats.org/officeDocument/2006/relationships/image" Target="../media/image-16-4.png"/><Relationship Id="rId5" Type="http://schemas.openxmlformats.org/officeDocument/2006/relationships/image" Target="../media/image-16-5.svg"/><Relationship Id="rId6" Type="http://schemas.openxmlformats.org/officeDocument/2006/relationships/image" Target="../media/image-16-6.png"/><Relationship Id="rId7" Type="http://schemas.openxmlformats.org/officeDocument/2006/relationships/image" Target="../media/image-16-7.svg"/><Relationship Id="rId8" Type="http://schemas.openxmlformats.org/officeDocument/2006/relationships/slideLayout" Target="../slideLayouts/slideLayout17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svg"/><Relationship Id="rId4" Type="http://schemas.openxmlformats.org/officeDocument/2006/relationships/image" Target="../media/image-17-4.png"/><Relationship Id="rId5" Type="http://schemas.openxmlformats.org/officeDocument/2006/relationships/image" Target="../media/image-17-5.svg"/><Relationship Id="rId6" Type="http://schemas.openxmlformats.org/officeDocument/2006/relationships/image" Target="../media/image-17-6.png"/><Relationship Id="rId7" Type="http://schemas.openxmlformats.org/officeDocument/2006/relationships/image" Target="../media/image-17-7.svg"/><Relationship Id="rId8" Type="http://schemas.openxmlformats.org/officeDocument/2006/relationships/slideLayout" Target="../slideLayouts/slideLayout18.xml"/><Relationship Id="rId9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AI-Based Dynamic Pricing Optimization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comprehensive machine learning solution transforming retail pricing strategies through intelligent automation and data-driven decision making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85192" y="1123236"/>
            <a:ext cx="1026438" cy="314325"/>
          </a:xfrm>
          <a:prstGeom prst="roundRect">
            <a:avLst>
              <a:gd name="adj" fmla="val 17875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685443" y="1173361"/>
            <a:ext cx="825937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3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85192" y="1504355"/>
            <a:ext cx="5913477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Milestone 3 – Data Readiness</a:t>
            </a:r>
            <a:endParaRPr lang="en-US" sz="3250" dirty="0"/>
          </a:p>
        </p:txBody>
      </p:sp>
      <p:sp>
        <p:nvSpPr>
          <p:cNvPr id="6" name="Shape 3"/>
          <p:cNvSpPr/>
          <p:nvPr/>
        </p:nvSpPr>
        <p:spPr>
          <a:xfrm>
            <a:off x="585192" y="2277547"/>
            <a:ext cx="668774" cy="1498163"/>
          </a:xfrm>
          <a:prstGeom prst="roundRect">
            <a:avLst>
              <a:gd name="adj" fmla="val 3600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94147" y="2869882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421130" y="2444710"/>
            <a:ext cx="2268736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Indicators Defined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421130" y="2806303"/>
            <a:ext cx="7137678" cy="802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Developed and integrated critical metrics such as stock-to-sales ratios, gross margin return on investment (GMROI), and customer lifetime value (CLTV) to provide comprehensive business insights for dynamic pricing.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85192" y="3942874"/>
            <a:ext cx="668774" cy="1498163"/>
          </a:xfrm>
          <a:prstGeom prst="roundRect">
            <a:avLst>
              <a:gd name="adj" fmla="val 3600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94147" y="4535210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421130" y="4110038"/>
            <a:ext cx="298084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Robust Imputation Strategies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421130" y="4471630"/>
            <a:ext cx="7137678" cy="802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Implemented advanced techniques for handling missing data, including mean, median, mode imputation for numerical data, and sophisticated predictive models for categorical gaps, ensuring dataset completeness and integrity.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85192" y="5608201"/>
            <a:ext cx="668774" cy="1498163"/>
          </a:xfrm>
          <a:prstGeom prst="roundRect">
            <a:avLst>
              <a:gd name="adj" fmla="val 3600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94147" y="6200537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421130" y="5775365"/>
            <a:ext cx="2914531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Curated &amp; Validated Dataset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21130" y="6136957"/>
            <a:ext cx="7137678" cy="802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Consolidated all processed features and cleaned data into a unified, machine learning-ready dataset, meticulously validated for consistency, accuracy, and format compliance, paving the way for model training.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817965"/>
            <a:ext cx="1392198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885950"/>
            <a:ext cx="11200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4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3349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Milestone 4 – Rule-Based Design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092654"/>
            <a:ext cx="3664744" cy="1223248"/>
          </a:xfrm>
          <a:prstGeom prst="roundRect">
            <a:avLst>
              <a:gd name="adj" fmla="val 77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1084" y="4349948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Inventory-based pricing rules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4685348" y="4092654"/>
            <a:ext cx="3664863" cy="1223248"/>
          </a:xfrm>
          <a:prstGeom prst="roundRect">
            <a:avLst>
              <a:gd name="adj" fmla="val 77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42642" y="4349948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Time-based pricing adjustments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5542717"/>
            <a:ext cx="7556421" cy="868918"/>
          </a:xfrm>
          <a:prstGeom prst="roundRect">
            <a:avLst>
              <a:gd name="adj" fmla="val 10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800011"/>
            <a:ext cx="4203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Business logic implementation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56511" y="814268"/>
            <a:ext cx="1151692" cy="352425"/>
          </a:xfrm>
          <a:prstGeom prst="roundRect">
            <a:avLst>
              <a:gd name="adj" fmla="val 17883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769025" y="870466"/>
            <a:ext cx="926663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4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56511" y="1241703"/>
            <a:ext cx="7830979" cy="1172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Milestone 4 – Rule-Based Evaluation</a:t>
            </a:r>
            <a:endParaRPr lang="en-US" sz="3650" dirty="0"/>
          </a:p>
        </p:txBody>
      </p:sp>
      <p:sp>
        <p:nvSpPr>
          <p:cNvPr id="6" name="Shape 3"/>
          <p:cNvSpPr/>
          <p:nvPr/>
        </p:nvSpPr>
        <p:spPr>
          <a:xfrm>
            <a:off x="656511" y="2976682"/>
            <a:ext cx="3821668" cy="2284928"/>
          </a:xfrm>
          <a:prstGeom prst="roundRect">
            <a:avLst>
              <a:gd name="adj" fmla="val 480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656511" y="2953822"/>
            <a:ext cx="3821668" cy="91440"/>
          </a:xfrm>
          <a:prstGeom prst="roundRect">
            <a:avLst>
              <a:gd name="adj" fmla="val 86157"/>
            </a:avLst>
          </a:prstGeom>
          <a:solidFill>
            <a:srgbClr val="373B48"/>
          </a:solidFill>
          <a:ln/>
        </p:spPr>
      </p:sp>
      <p:sp>
        <p:nvSpPr>
          <p:cNvPr id="8" name="Shape 5"/>
          <p:cNvSpPr/>
          <p:nvPr/>
        </p:nvSpPr>
        <p:spPr>
          <a:xfrm>
            <a:off x="2286000" y="2695337"/>
            <a:ext cx="562689" cy="562689"/>
          </a:xfrm>
          <a:prstGeom prst="roundRect">
            <a:avLst>
              <a:gd name="adj" fmla="val 162505"/>
            </a:avLst>
          </a:prstGeom>
          <a:solidFill>
            <a:srgbClr val="373B48"/>
          </a:solidFill>
          <a:ln/>
        </p:spPr>
      </p:sp>
      <p:sp>
        <p:nvSpPr>
          <p:cNvPr id="9" name="Text 6"/>
          <p:cNvSpPr/>
          <p:nvPr/>
        </p:nvSpPr>
        <p:spPr>
          <a:xfrm>
            <a:off x="2454831" y="2835950"/>
            <a:ext cx="22502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66894" y="3445550"/>
            <a:ext cx="310110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Static vs rule-based pricing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866894" y="3851077"/>
            <a:ext cx="3400901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Comparative analysis of performance between traditional static pricing and the newly implemented rule-based dynamic pricing system.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4665702" y="2976682"/>
            <a:ext cx="3821787" cy="2284928"/>
          </a:xfrm>
          <a:prstGeom prst="roundRect">
            <a:avLst>
              <a:gd name="adj" fmla="val 480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665702" y="2953822"/>
            <a:ext cx="3821787" cy="91440"/>
          </a:xfrm>
          <a:prstGeom prst="roundRect">
            <a:avLst>
              <a:gd name="adj" fmla="val 86157"/>
            </a:avLst>
          </a:prstGeom>
          <a:solidFill>
            <a:srgbClr val="373B48"/>
          </a:solidFill>
          <a:ln/>
        </p:spPr>
      </p:sp>
      <p:sp>
        <p:nvSpPr>
          <p:cNvPr id="14" name="Shape 11"/>
          <p:cNvSpPr/>
          <p:nvPr/>
        </p:nvSpPr>
        <p:spPr>
          <a:xfrm>
            <a:off x="6295192" y="2695337"/>
            <a:ext cx="562689" cy="562689"/>
          </a:xfrm>
          <a:prstGeom prst="roundRect">
            <a:avLst>
              <a:gd name="adj" fmla="val 162505"/>
            </a:avLst>
          </a:prstGeom>
          <a:solidFill>
            <a:srgbClr val="373B48"/>
          </a:solidFill>
          <a:ln/>
        </p:spPr>
      </p:sp>
      <p:sp>
        <p:nvSpPr>
          <p:cNvPr id="15" name="Text 12"/>
          <p:cNvSpPr/>
          <p:nvPr/>
        </p:nvSpPr>
        <p:spPr>
          <a:xfrm>
            <a:off x="6464022" y="2835950"/>
            <a:ext cx="22502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76086" y="3445550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Revenue lift analysis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4876086" y="3851077"/>
            <a:ext cx="3401020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Quantification of the increase in revenue directly attributable to the rule-based pricing adjustments and strategies.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56511" y="5730478"/>
            <a:ext cx="7830979" cy="1684853"/>
          </a:xfrm>
          <a:prstGeom prst="roundRect">
            <a:avLst>
              <a:gd name="adj" fmla="val 651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656511" y="5707618"/>
            <a:ext cx="7830979" cy="91440"/>
          </a:xfrm>
          <a:prstGeom prst="roundRect">
            <a:avLst>
              <a:gd name="adj" fmla="val 86157"/>
            </a:avLst>
          </a:prstGeom>
          <a:solidFill>
            <a:srgbClr val="373B48"/>
          </a:solidFill>
          <a:ln/>
        </p:spPr>
      </p:sp>
      <p:sp>
        <p:nvSpPr>
          <p:cNvPr id="20" name="Shape 17"/>
          <p:cNvSpPr/>
          <p:nvPr/>
        </p:nvSpPr>
        <p:spPr>
          <a:xfrm>
            <a:off x="4290655" y="5449133"/>
            <a:ext cx="562689" cy="562689"/>
          </a:xfrm>
          <a:prstGeom prst="roundRect">
            <a:avLst>
              <a:gd name="adj" fmla="val 162505"/>
            </a:avLst>
          </a:prstGeom>
          <a:solidFill>
            <a:srgbClr val="373B48"/>
          </a:solidFill>
          <a:ln/>
        </p:spPr>
      </p:sp>
      <p:sp>
        <p:nvSpPr>
          <p:cNvPr id="21" name="Text 18"/>
          <p:cNvSpPr/>
          <p:nvPr/>
        </p:nvSpPr>
        <p:spPr>
          <a:xfrm>
            <a:off x="4459486" y="5589746"/>
            <a:ext cx="22502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66894" y="6199346"/>
            <a:ext cx="251019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Validation of rule logic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866894" y="6604873"/>
            <a:ext cx="7410212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Verification of the effectiveness and accuracy of the underlying business rules and their impact on market conditions.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172295"/>
            <a:ext cx="1392198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2240280"/>
            <a:ext cx="11200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4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689265"/>
            <a:ext cx="6400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Milestone 4 – Learnings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738205"/>
            <a:ext cx="3664744" cy="1223248"/>
          </a:xfrm>
          <a:prstGeom prst="roundRect">
            <a:avLst>
              <a:gd name="adj" fmla="val 77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1084" y="3995499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Benefits of rule-based pricing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4685348" y="3738205"/>
            <a:ext cx="3664863" cy="1223248"/>
          </a:xfrm>
          <a:prstGeom prst="roundRect">
            <a:avLst>
              <a:gd name="adj" fmla="val 77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42642" y="3995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5188268"/>
            <a:ext cx="7556421" cy="868918"/>
          </a:xfrm>
          <a:prstGeom prst="roundRect">
            <a:avLst>
              <a:gd name="adj" fmla="val 10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445562"/>
            <a:ext cx="3031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Need for ML approach</a:t>
            </a: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709255"/>
            <a:ext cx="1392198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777240"/>
            <a:ext cx="11200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5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262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Milestone 5 – ML Model Development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983944"/>
            <a:ext cx="7556421" cy="1360884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24270" y="3014424"/>
            <a:ext cx="907256" cy="1299924"/>
          </a:xfrm>
          <a:prstGeom prst="roundRect">
            <a:avLst>
              <a:gd name="adj" fmla="val 6469"/>
            </a:avLst>
          </a:prstGeom>
          <a:solidFill>
            <a:srgbClr val="E2E4E9"/>
          </a:solidFill>
          <a:ln/>
        </p:spPr>
      </p:sp>
      <p:sp>
        <p:nvSpPr>
          <p:cNvPr id="8" name="Text 5"/>
          <p:cNvSpPr/>
          <p:nvPr/>
        </p:nvSpPr>
        <p:spPr>
          <a:xfrm>
            <a:off x="1103948" y="34517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958340" y="3241238"/>
            <a:ext cx="4341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XGBoost and LightGBM models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4571643"/>
            <a:ext cx="7556421" cy="1360884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824270" y="4602123"/>
            <a:ext cx="907256" cy="1299924"/>
          </a:xfrm>
          <a:prstGeom prst="roundRect">
            <a:avLst>
              <a:gd name="adj" fmla="val 6469"/>
            </a:avLst>
          </a:prstGeom>
          <a:solidFill>
            <a:srgbClr val="E2E4E9"/>
          </a:solidFill>
          <a:ln/>
        </p:spPr>
      </p:sp>
      <p:sp>
        <p:nvSpPr>
          <p:cNvPr id="12" name="Text 9"/>
          <p:cNvSpPr/>
          <p:nvPr/>
        </p:nvSpPr>
        <p:spPr>
          <a:xfrm>
            <a:off x="1103948" y="50394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958340" y="4828937"/>
            <a:ext cx="3838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Demand prediction strategy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793790" y="6159341"/>
            <a:ext cx="7556421" cy="1360884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24270" y="6189821"/>
            <a:ext cx="907256" cy="1299924"/>
          </a:xfrm>
          <a:prstGeom prst="roundRect">
            <a:avLst>
              <a:gd name="adj" fmla="val 6469"/>
            </a:avLst>
          </a:prstGeom>
          <a:solidFill>
            <a:srgbClr val="E2E4E9"/>
          </a:solidFill>
          <a:ln/>
        </p:spPr>
      </p:sp>
      <p:sp>
        <p:nvSpPr>
          <p:cNvPr id="16" name="Text 13"/>
          <p:cNvSpPr/>
          <p:nvPr/>
        </p:nvSpPr>
        <p:spPr>
          <a:xfrm>
            <a:off x="1103948" y="66271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1958340" y="6416635"/>
            <a:ext cx="3646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Time-based train-test split</a:t>
            </a:r>
            <a:endParaRPr lang="en-US" sz="2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1622" y="1402080"/>
            <a:ext cx="1037392" cy="317540"/>
          </a:xfrm>
          <a:prstGeom prst="roundRect">
            <a:avLst>
              <a:gd name="adj" fmla="val 17889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692944" y="1452682"/>
            <a:ext cx="83474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5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1622" y="1787128"/>
            <a:ext cx="7199114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Milestone 5 – ML Pricing Simulation</a:t>
            </a:r>
            <a:endParaRPr lang="en-US" sz="3300" dirty="0"/>
          </a:p>
        </p:txBody>
      </p:sp>
      <p:sp>
        <p:nvSpPr>
          <p:cNvPr id="6" name="Shape 3"/>
          <p:cNvSpPr/>
          <p:nvPr/>
        </p:nvSpPr>
        <p:spPr>
          <a:xfrm>
            <a:off x="591622" y="2822377"/>
            <a:ext cx="3895844" cy="2061805"/>
          </a:xfrm>
          <a:prstGeom prst="roundRect">
            <a:avLst>
              <a:gd name="adj" fmla="val 532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91622" y="2799517"/>
            <a:ext cx="3895844" cy="91440"/>
          </a:xfrm>
          <a:prstGeom prst="roundRect">
            <a:avLst>
              <a:gd name="adj" fmla="val 77654"/>
            </a:avLst>
          </a:prstGeom>
          <a:solidFill>
            <a:srgbClr val="373B48"/>
          </a:solidFill>
          <a:ln/>
        </p:spPr>
      </p:sp>
      <p:sp>
        <p:nvSpPr>
          <p:cNvPr id="8" name="Shape 5"/>
          <p:cNvSpPr/>
          <p:nvPr/>
        </p:nvSpPr>
        <p:spPr>
          <a:xfrm>
            <a:off x="2285940" y="2568893"/>
            <a:ext cx="507087" cy="507087"/>
          </a:xfrm>
          <a:prstGeom prst="roundRect">
            <a:avLst>
              <a:gd name="adj" fmla="val 180324"/>
            </a:avLst>
          </a:prstGeom>
          <a:solidFill>
            <a:srgbClr val="373B48"/>
          </a:solidFill>
          <a:ln/>
        </p:spPr>
      </p:sp>
      <p:sp>
        <p:nvSpPr>
          <p:cNvPr id="9" name="Text 6"/>
          <p:cNvSpPr/>
          <p:nvPr/>
        </p:nvSpPr>
        <p:spPr>
          <a:xfrm>
            <a:off x="2438102" y="2695694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83431" y="3244929"/>
            <a:ext cx="3081099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Predicted Demand Integration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83431" y="3610332"/>
            <a:ext cx="3512225" cy="1082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Leveraged machine learning-generated demand forecasts to inform optimal pricing levels, ensuring prices reflect anticipated market behavior and customer response.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4656415" y="2822377"/>
            <a:ext cx="3895963" cy="2061805"/>
          </a:xfrm>
          <a:prstGeom prst="roundRect">
            <a:avLst>
              <a:gd name="adj" fmla="val 532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656415" y="2799517"/>
            <a:ext cx="3895963" cy="91440"/>
          </a:xfrm>
          <a:prstGeom prst="roundRect">
            <a:avLst>
              <a:gd name="adj" fmla="val 77654"/>
            </a:avLst>
          </a:prstGeom>
          <a:solidFill>
            <a:srgbClr val="373B48"/>
          </a:solidFill>
          <a:ln/>
        </p:spPr>
      </p:sp>
      <p:sp>
        <p:nvSpPr>
          <p:cNvPr id="14" name="Shape 11"/>
          <p:cNvSpPr/>
          <p:nvPr/>
        </p:nvSpPr>
        <p:spPr>
          <a:xfrm>
            <a:off x="6350853" y="2568893"/>
            <a:ext cx="507087" cy="507087"/>
          </a:xfrm>
          <a:prstGeom prst="roundRect">
            <a:avLst>
              <a:gd name="adj" fmla="val 180324"/>
            </a:avLst>
          </a:prstGeom>
          <a:solidFill>
            <a:srgbClr val="373B48"/>
          </a:solidFill>
          <a:ln/>
        </p:spPr>
      </p:sp>
      <p:sp>
        <p:nvSpPr>
          <p:cNvPr id="15" name="Text 12"/>
          <p:cNvSpPr/>
          <p:nvPr/>
        </p:nvSpPr>
        <p:spPr>
          <a:xfrm>
            <a:off x="6503015" y="2695694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4848225" y="3244929"/>
            <a:ext cx="2955012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Algorithmic Price Generation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4848225" y="3610332"/>
            <a:ext cx="3512344" cy="1082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Developed an algorithm that dynamically adjusts prices based on real-time data inputs, including inventory levels, competitor pricing, and demand elasticity, to maximize revenue.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591622" y="5306616"/>
            <a:ext cx="7960757" cy="1520785"/>
          </a:xfrm>
          <a:prstGeom prst="roundRect">
            <a:avLst>
              <a:gd name="adj" fmla="val 721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591622" y="5283756"/>
            <a:ext cx="7960757" cy="91440"/>
          </a:xfrm>
          <a:prstGeom prst="roundRect">
            <a:avLst>
              <a:gd name="adj" fmla="val 77654"/>
            </a:avLst>
          </a:prstGeom>
          <a:solidFill>
            <a:srgbClr val="373B48"/>
          </a:solidFill>
          <a:ln/>
        </p:spPr>
      </p:sp>
      <p:sp>
        <p:nvSpPr>
          <p:cNvPr id="20" name="Shape 17"/>
          <p:cNvSpPr/>
          <p:nvPr/>
        </p:nvSpPr>
        <p:spPr>
          <a:xfrm>
            <a:off x="4318456" y="5053132"/>
            <a:ext cx="507087" cy="507087"/>
          </a:xfrm>
          <a:prstGeom prst="roundRect">
            <a:avLst>
              <a:gd name="adj" fmla="val 180324"/>
            </a:avLst>
          </a:prstGeom>
          <a:solidFill>
            <a:srgbClr val="373B48"/>
          </a:solidFill>
          <a:ln/>
        </p:spPr>
      </p:sp>
      <p:sp>
        <p:nvSpPr>
          <p:cNvPr id="21" name="Text 18"/>
          <p:cNvSpPr/>
          <p:nvPr/>
        </p:nvSpPr>
        <p:spPr>
          <a:xfrm>
            <a:off x="4470618" y="5179933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83431" y="5729168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Robust Backtesting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783431" y="6094571"/>
            <a:ext cx="7577138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Employed rigorous backtesting procedures using historical data to evaluate the effectiveness and profitability of the dynamic pricing model before live deployment, identifying areas for refinement.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88407" y="1256109"/>
            <a:ext cx="1032034" cy="315992"/>
          </a:xfrm>
          <a:prstGeom prst="roundRect">
            <a:avLst>
              <a:gd name="adj" fmla="val 17878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689253" y="1306473"/>
            <a:ext cx="830342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5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88407" y="1639253"/>
            <a:ext cx="6919674" cy="525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Milestone 5 – ML Results &amp; Impact</a:t>
            </a:r>
            <a:endParaRPr lang="en-US" sz="3300" dirty="0"/>
          </a:p>
        </p:txBody>
      </p:sp>
      <p:sp>
        <p:nvSpPr>
          <p:cNvPr id="6" name="Shape 3"/>
          <p:cNvSpPr/>
          <p:nvPr/>
        </p:nvSpPr>
        <p:spPr>
          <a:xfrm>
            <a:off x="588407" y="2416731"/>
            <a:ext cx="3899535" cy="2463284"/>
          </a:xfrm>
          <a:prstGeom prst="roundRect">
            <a:avLst>
              <a:gd name="adj" fmla="val 28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4143" y="2592467"/>
            <a:ext cx="504349" cy="504349"/>
          </a:xfrm>
          <a:prstGeom prst="roundRect">
            <a:avLst>
              <a:gd name="adj" fmla="val 18128490"/>
            </a:avLst>
          </a:prstGeom>
          <a:solidFill>
            <a:srgbClr val="373B48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1" y="2731056"/>
            <a:ext cx="226933" cy="2269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4143" y="3264932"/>
            <a:ext cx="349924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Static vs Rule-Based vs ML Pricing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64143" y="3628430"/>
            <a:ext cx="3548062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Comparative analysis demonstrating the superior performance of the ML-driven dynamic pricing model over static and rule-based approaches.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4656058" y="2416731"/>
            <a:ext cx="3899535" cy="2463284"/>
          </a:xfrm>
          <a:prstGeom prst="roundRect">
            <a:avLst>
              <a:gd name="adj" fmla="val 28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4831794" y="2592467"/>
            <a:ext cx="504349" cy="504349"/>
          </a:xfrm>
          <a:prstGeom prst="roundRect">
            <a:avLst>
              <a:gd name="adj" fmla="val 18128490"/>
            </a:avLst>
          </a:prstGeom>
          <a:solidFill>
            <a:srgbClr val="373B4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0502" y="2731056"/>
            <a:ext cx="226933" cy="2269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31794" y="3264932"/>
            <a:ext cx="331553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Revenue Improvement Observed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4831794" y="3628430"/>
            <a:ext cx="3548062" cy="806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Quantifiable uplift in overall revenue attributed directly to the intelligent adjustments made by the machine learning pricing algorithm.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588407" y="5048131"/>
            <a:ext cx="7967186" cy="1925360"/>
          </a:xfrm>
          <a:prstGeom prst="roundRect">
            <a:avLst>
              <a:gd name="adj" fmla="val 366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764143" y="5223867"/>
            <a:ext cx="504349" cy="504349"/>
          </a:xfrm>
          <a:prstGeom prst="roundRect">
            <a:avLst>
              <a:gd name="adj" fmla="val 18128490"/>
            </a:avLst>
          </a:prstGeom>
          <a:solidFill>
            <a:srgbClr val="373B48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1" y="5362456"/>
            <a:ext cx="226933" cy="22693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4143" y="5896332"/>
            <a:ext cx="239565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Performance Gains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764143" y="6259830"/>
            <a:ext cx="7615714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Significant improvements in key metrics including inventory turnover, profit margins, and customer satisfaction due to optimized pricing strategies.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88407" y="1256109"/>
            <a:ext cx="1032034" cy="315992"/>
          </a:xfrm>
          <a:prstGeom prst="roundRect">
            <a:avLst>
              <a:gd name="adj" fmla="val 17878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689253" y="1306473"/>
            <a:ext cx="830342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6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88407" y="1639253"/>
            <a:ext cx="7103388" cy="525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Milestone 6 – Backend Deployment</a:t>
            </a:r>
            <a:endParaRPr lang="en-US" sz="3300" dirty="0"/>
          </a:p>
        </p:txBody>
      </p:sp>
      <p:sp>
        <p:nvSpPr>
          <p:cNvPr id="6" name="Shape 3"/>
          <p:cNvSpPr/>
          <p:nvPr/>
        </p:nvSpPr>
        <p:spPr>
          <a:xfrm>
            <a:off x="588407" y="2416731"/>
            <a:ext cx="3899535" cy="2463284"/>
          </a:xfrm>
          <a:prstGeom prst="roundRect">
            <a:avLst>
              <a:gd name="adj" fmla="val 28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4143" y="2592467"/>
            <a:ext cx="504349" cy="504349"/>
          </a:xfrm>
          <a:prstGeom prst="roundRect">
            <a:avLst>
              <a:gd name="adj" fmla="val 18128490"/>
            </a:avLst>
          </a:prstGeom>
          <a:solidFill>
            <a:srgbClr val="373B48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51" y="2731056"/>
            <a:ext cx="226933" cy="2269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4143" y="3264932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Best model saved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64143" y="3628430"/>
            <a:ext cx="3548062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final, best-performing machine learning model has been successfully saved and serialized, ready for integration into the production backend system.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4656058" y="2416731"/>
            <a:ext cx="3899535" cy="2463284"/>
          </a:xfrm>
          <a:prstGeom prst="roundRect">
            <a:avLst>
              <a:gd name="adj" fmla="val 28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4831794" y="2592467"/>
            <a:ext cx="504349" cy="504349"/>
          </a:xfrm>
          <a:prstGeom prst="roundRect">
            <a:avLst>
              <a:gd name="adj" fmla="val 18128490"/>
            </a:avLst>
          </a:prstGeom>
          <a:solidFill>
            <a:srgbClr val="373B4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0502" y="2731056"/>
            <a:ext cx="226933" cy="2269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31794" y="3264932"/>
            <a:ext cx="340078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FastAPI backend implementation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4831794" y="3628430"/>
            <a:ext cx="3548062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high-performance and scalable backend API has been meticulously implemented using FastAPI, designed to serve real-time predictions from the saved ML model.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588407" y="5048131"/>
            <a:ext cx="7967186" cy="1925360"/>
          </a:xfrm>
          <a:prstGeom prst="roundRect">
            <a:avLst>
              <a:gd name="adj" fmla="val 366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764143" y="5223867"/>
            <a:ext cx="504349" cy="504349"/>
          </a:xfrm>
          <a:prstGeom prst="roundRect">
            <a:avLst>
              <a:gd name="adj" fmla="val 18128490"/>
            </a:avLst>
          </a:prstGeom>
          <a:solidFill>
            <a:srgbClr val="373B48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51" y="5362456"/>
            <a:ext cx="226933" cy="22693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4143" y="5896332"/>
            <a:ext cx="289714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API testing using Swagger UI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764143" y="6259830"/>
            <a:ext cx="7615714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Rigorous API testing was conducted leveraging Swagger UI, ensuring all endpoints are fully functional, robust, and correctly integrated for seamless data flow and model inference.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6984" y="942023"/>
            <a:ext cx="1117044" cy="341948"/>
          </a:xfrm>
          <a:prstGeom prst="roundRect">
            <a:avLst>
              <a:gd name="adj" fmla="val 17884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746165" y="996553"/>
            <a:ext cx="898684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6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36984" y="1356717"/>
            <a:ext cx="7870031" cy="1137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Milestone 6 – Dashboard Development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636984" y="2767132"/>
            <a:ext cx="7870031" cy="1385530"/>
          </a:xfrm>
          <a:prstGeom prst="roundRect">
            <a:avLst>
              <a:gd name="adj" fmla="val 551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59844" y="2789992"/>
            <a:ext cx="727948" cy="1339810"/>
          </a:xfrm>
          <a:prstGeom prst="roundRect">
            <a:avLst>
              <a:gd name="adj" fmla="val 6732"/>
            </a:avLst>
          </a:prstGeom>
          <a:solidFill>
            <a:srgbClr val="E2E4E9"/>
          </a:solidFill>
          <a:ln/>
        </p:spPr>
      </p:sp>
      <p:sp>
        <p:nvSpPr>
          <p:cNvPr id="8" name="Text 5"/>
          <p:cNvSpPr/>
          <p:nvPr/>
        </p:nvSpPr>
        <p:spPr>
          <a:xfrm>
            <a:off x="883563" y="3289221"/>
            <a:ext cx="272891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569720" y="2971919"/>
            <a:ext cx="368617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React.js Dashboard Development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569720" y="3365421"/>
            <a:ext cx="6732508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Designed and implemented an intuitive and responsive user interface using React.js to visualize data and interact with the dynamic pricing model.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6984" y="4334589"/>
            <a:ext cx="7870031" cy="1385530"/>
          </a:xfrm>
          <a:prstGeom prst="roundRect">
            <a:avLst>
              <a:gd name="adj" fmla="val 551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59844" y="4357449"/>
            <a:ext cx="727948" cy="1339810"/>
          </a:xfrm>
          <a:prstGeom prst="roundRect">
            <a:avLst>
              <a:gd name="adj" fmla="val 6732"/>
            </a:avLst>
          </a:prstGeom>
          <a:solidFill>
            <a:srgbClr val="E2E4E9"/>
          </a:solidFill>
          <a:ln/>
        </p:spPr>
      </p:sp>
      <p:sp>
        <p:nvSpPr>
          <p:cNvPr id="13" name="Text 10"/>
          <p:cNvSpPr/>
          <p:nvPr/>
        </p:nvSpPr>
        <p:spPr>
          <a:xfrm>
            <a:off x="883563" y="4856678"/>
            <a:ext cx="272891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569720" y="4539377"/>
            <a:ext cx="352079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Input Features and Price Output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569720" y="4932878"/>
            <a:ext cx="6732508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Integrated controls for users to input various features (e.g., product, date, quantity) and display the corresponding optimal price generated by the ML model.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36984" y="5902047"/>
            <a:ext cx="7870031" cy="1385530"/>
          </a:xfrm>
          <a:prstGeom prst="roundRect">
            <a:avLst>
              <a:gd name="adj" fmla="val 551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59844" y="5924907"/>
            <a:ext cx="727948" cy="1339810"/>
          </a:xfrm>
          <a:prstGeom prst="roundRect">
            <a:avLst>
              <a:gd name="adj" fmla="val 6732"/>
            </a:avLst>
          </a:prstGeom>
          <a:solidFill>
            <a:srgbClr val="E2E4E9"/>
          </a:solidFill>
          <a:ln/>
        </p:spPr>
      </p:sp>
      <p:sp>
        <p:nvSpPr>
          <p:cNvPr id="18" name="Text 15"/>
          <p:cNvSpPr/>
          <p:nvPr/>
        </p:nvSpPr>
        <p:spPr>
          <a:xfrm>
            <a:off x="883563" y="6424136"/>
            <a:ext cx="272891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569720" y="6106835"/>
            <a:ext cx="335315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Backend–Frontend Integration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569720" y="6500336"/>
            <a:ext cx="6732508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Established robust API endpoints and data flow mechanisms to ensure smooth and efficient communication between the React.js frontend and the FastAPI backend.</a:t>
            </a:r>
            <a:endParaRPr 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1622" y="1002744"/>
            <a:ext cx="1037392" cy="317540"/>
          </a:xfrm>
          <a:prstGeom prst="roundRect">
            <a:avLst>
              <a:gd name="adj" fmla="val 17889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692944" y="1053346"/>
            <a:ext cx="83474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6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1622" y="1387793"/>
            <a:ext cx="7960757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Milestone 6 – Execution &amp; Documentation</a:t>
            </a:r>
            <a:endParaRPr lang="en-US" sz="3300" dirty="0"/>
          </a:p>
        </p:txBody>
      </p:sp>
      <p:sp>
        <p:nvSpPr>
          <p:cNvPr id="6" name="Shape 3"/>
          <p:cNvSpPr/>
          <p:nvPr/>
        </p:nvSpPr>
        <p:spPr>
          <a:xfrm>
            <a:off x="591622" y="2951321"/>
            <a:ext cx="3895844" cy="2332315"/>
          </a:xfrm>
          <a:prstGeom prst="roundRect">
            <a:avLst>
              <a:gd name="adj" fmla="val 470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91622" y="2928461"/>
            <a:ext cx="3895844" cy="91440"/>
          </a:xfrm>
          <a:prstGeom prst="roundRect">
            <a:avLst>
              <a:gd name="adj" fmla="val 77654"/>
            </a:avLst>
          </a:prstGeom>
          <a:solidFill>
            <a:srgbClr val="373B48"/>
          </a:solidFill>
          <a:ln/>
        </p:spPr>
      </p:sp>
      <p:sp>
        <p:nvSpPr>
          <p:cNvPr id="8" name="Shape 5"/>
          <p:cNvSpPr/>
          <p:nvPr/>
        </p:nvSpPr>
        <p:spPr>
          <a:xfrm>
            <a:off x="2285940" y="2697837"/>
            <a:ext cx="507087" cy="507087"/>
          </a:xfrm>
          <a:prstGeom prst="roundRect">
            <a:avLst>
              <a:gd name="adj" fmla="val 180324"/>
            </a:avLst>
          </a:prstGeom>
          <a:solidFill>
            <a:srgbClr val="373B48"/>
          </a:solidFill>
          <a:ln/>
        </p:spPr>
      </p:sp>
      <p:sp>
        <p:nvSpPr>
          <p:cNvPr id="9" name="Text 6"/>
          <p:cNvSpPr/>
          <p:nvPr/>
        </p:nvSpPr>
        <p:spPr>
          <a:xfrm>
            <a:off x="2438102" y="2824639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83431" y="3373874"/>
            <a:ext cx="2517815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Local Execution Stability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83431" y="3739277"/>
            <a:ext cx="3512225" cy="1082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Validated the model's performance and stability in local environments, ensuring consistent results before deployment to production.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4656415" y="2951321"/>
            <a:ext cx="3895963" cy="2332315"/>
          </a:xfrm>
          <a:prstGeom prst="roundRect">
            <a:avLst>
              <a:gd name="adj" fmla="val 470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656415" y="2928461"/>
            <a:ext cx="3895963" cy="91440"/>
          </a:xfrm>
          <a:prstGeom prst="roundRect">
            <a:avLst>
              <a:gd name="adj" fmla="val 77654"/>
            </a:avLst>
          </a:prstGeom>
          <a:solidFill>
            <a:srgbClr val="373B48"/>
          </a:solidFill>
          <a:ln/>
        </p:spPr>
      </p:sp>
      <p:sp>
        <p:nvSpPr>
          <p:cNvPr id="14" name="Shape 11"/>
          <p:cNvSpPr/>
          <p:nvPr/>
        </p:nvSpPr>
        <p:spPr>
          <a:xfrm>
            <a:off x="6350853" y="2697837"/>
            <a:ext cx="507087" cy="507087"/>
          </a:xfrm>
          <a:prstGeom prst="roundRect">
            <a:avLst>
              <a:gd name="adj" fmla="val 180324"/>
            </a:avLst>
          </a:prstGeom>
          <a:solidFill>
            <a:srgbClr val="373B48"/>
          </a:solidFill>
          <a:ln/>
        </p:spPr>
      </p:sp>
      <p:sp>
        <p:nvSpPr>
          <p:cNvPr id="15" name="Text 12"/>
          <p:cNvSpPr/>
          <p:nvPr/>
        </p:nvSpPr>
        <p:spPr>
          <a:xfrm>
            <a:off x="6503015" y="2824639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4848225" y="3373874"/>
            <a:ext cx="2576512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Comprehensive README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4848225" y="3739277"/>
            <a:ext cx="3512344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Developed a detailed README document outlining setup instructions, usage guidelines, API endpoints, and troubleshooting tips for easy team collaboration and future maintenance.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591622" y="5706070"/>
            <a:ext cx="7960757" cy="1520785"/>
          </a:xfrm>
          <a:prstGeom prst="roundRect">
            <a:avLst>
              <a:gd name="adj" fmla="val 721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591622" y="5683210"/>
            <a:ext cx="7960757" cy="91440"/>
          </a:xfrm>
          <a:prstGeom prst="roundRect">
            <a:avLst>
              <a:gd name="adj" fmla="val 77654"/>
            </a:avLst>
          </a:prstGeom>
          <a:solidFill>
            <a:srgbClr val="373B48"/>
          </a:solidFill>
          <a:ln/>
        </p:spPr>
      </p:sp>
      <p:sp>
        <p:nvSpPr>
          <p:cNvPr id="20" name="Shape 17"/>
          <p:cNvSpPr/>
          <p:nvPr/>
        </p:nvSpPr>
        <p:spPr>
          <a:xfrm>
            <a:off x="4318456" y="5452586"/>
            <a:ext cx="507087" cy="507087"/>
          </a:xfrm>
          <a:prstGeom prst="roundRect">
            <a:avLst>
              <a:gd name="adj" fmla="val 180324"/>
            </a:avLst>
          </a:prstGeom>
          <a:solidFill>
            <a:srgbClr val="373B48"/>
          </a:solidFill>
          <a:ln/>
        </p:spPr>
      </p:sp>
      <p:sp>
        <p:nvSpPr>
          <p:cNvPr id="21" name="Text 18"/>
          <p:cNvSpPr/>
          <p:nvPr/>
        </p:nvSpPr>
        <p:spPr>
          <a:xfrm>
            <a:off x="4470618" y="5579388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83431" y="6128623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Real-World Usability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783431" y="6494026"/>
            <a:ext cx="7577138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Tested the integrated system with simulated real-world scenarios to confirm its practical effectiveness and user-friendliness for optimal business application.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63729"/>
            <a:ext cx="1392198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31714"/>
            <a:ext cx="11200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8069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Business Understanding &amp; Strategic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765233"/>
            <a:ext cx="3708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Dynamic Pricing Challenge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34637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Traditional static pricing fails to respond to market dynamics, leading to missed revenue opportunities and inefficient inventory management.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391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Market volatility and competition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813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Customer demand fluctuations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5235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Inventory optimization needs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765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Objectives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434637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an AI system that automatically adjusts prices based on real-time market conditions while respecting business constraints.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391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Maximize revenue and profitability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0813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Improve inventory turnover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5235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Maintain competitive positioning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942624"/>
            <a:ext cx="1419463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2010608"/>
            <a:ext cx="114728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CONCLUSION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4595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Thank You &amp; Future Outlook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2173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sincerely appreciate your time and engagement in understanding the capabilities of our AI-Based Dynamic Pricing Optimization System.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982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are excited about the sustained success this system will bring. We welcome your questions and are eager to discuss next steps to further empower your business.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6527" y="618053"/>
            <a:ext cx="1379339" cy="422434"/>
          </a:xfrm>
          <a:prstGeom prst="roundRect">
            <a:avLst>
              <a:gd name="adj" fmla="val 17876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921306" y="685443"/>
            <a:ext cx="1109782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1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86527" y="1130379"/>
            <a:ext cx="75709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Dataset Preparation &amp; Quality Assurance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786527" y="2871907"/>
            <a:ext cx="224671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6527" y="3223260"/>
            <a:ext cx="3673078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8" name="Text 5"/>
          <p:cNvSpPr/>
          <p:nvPr/>
        </p:nvSpPr>
        <p:spPr>
          <a:xfrm>
            <a:off x="786527" y="3396496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527" y="3882509"/>
            <a:ext cx="3673078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Comprehensive retail pricing dataset gathered from multiple sources including historical transactions and inventory records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684276" y="2871907"/>
            <a:ext cx="224671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684276" y="3223260"/>
            <a:ext cx="3673197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2" name="Text 9"/>
          <p:cNvSpPr/>
          <p:nvPr/>
        </p:nvSpPr>
        <p:spPr>
          <a:xfrm>
            <a:off x="4684276" y="3396496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Validation Checks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684276" y="3882509"/>
            <a:ext cx="3673197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Rigorous column validation ensuring data integrity, consistency, and completeness across all attributes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86527" y="5713928"/>
            <a:ext cx="224671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86527" y="6065282"/>
            <a:ext cx="7570946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6" name="Text 13"/>
          <p:cNvSpPr/>
          <p:nvPr/>
        </p:nvSpPr>
        <p:spPr>
          <a:xfrm>
            <a:off x="786527" y="6238518"/>
            <a:ext cx="329493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Readiness Confirmation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86527" y="6724531"/>
            <a:ext cx="75709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Final dataset verified and approved for analysis, meeting all quality standards and project requirements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88200"/>
            <a:ext cx="1392198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856184"/>
            <a:ext cx="11200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305169"/>
            <a:ext cx="7610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4674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900113" y="4499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Revenue Lift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989671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Measures the percentage increase in total revenue compared to baseline static pricing strategies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25278" y="34674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4231719" y="4499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Profit Margin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25278" y="4989671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Tracks net profit improvement while balancing competitive pricing and operational costs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34674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7563326" y="4499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Conversion Rate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4989671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Monitors the effectiveness of pricing on customer purchase decisions and transaction completion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788491" y="34674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5850" dirty="0"/>
          </a:p>
        </p:txBody>
      </p:sp>
      <p:sp>
        <p:nvSpPr>
          <p:cNvPr id="15" name="Text 13"/>
          <p:cNvSpPr/>
          <p:nvPr/>
        </p:nvSpPr>
        <p:spPr>
          <a:xfrm>
            <a:off x="10894933" y="4499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Inventory Turnover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88491" y="4989671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Evaluates how efficiently pricing strategies accelerate product movement and reduce holding costs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634603"/>
            <a:ext cx="1392198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702588"/>
            <a:ext cx="11200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2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1515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Exploratory Data Analysis: Understanding Patterns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2909292"/>
            <a:ext cx="3664744" cy="2773799"/>
          </a:xfrm>
          <a:prstGeom prst="roundRect">
            <a:avLst>
              <a:gd name="adj" fmla="val 343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EDA Purpose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14624" y="3634145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Systematic examination of data to uncover hidden patterns, relationships, and structural characteristics that inform model development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909292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182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Behavioral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182" y="3634145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Analysis reveals how customers respond to price changes across different product categories, seasons, and market conditions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990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6144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Trend Identification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663475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Detection of temporal patterns, cyclical behaviors, and anomalies that impact pricing effectiveness and demand forecasting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0094" y="664607"/>
            <a:ext cx="1316236" cy="402908"/>
          </a:xfrm>
          <a:prstGeom prst="roundRect">
            <a:avLst>
              <a:gd name="adj" fmla="val 17873"/>
            </a:avLst>
          </a:prstGeom>
          <a:solidFill>
            <a:srgbClr val="E2E4E9"/>
          </a:solidFill>
          <a:ln/>
        </p:spPr>
      </p:sp>
      <p:sp>
        <p:nvSpPr>
          <p:cNvPr id="3" name="Text 1"/>
          <p:cNvSpPr/>
          <p:nvPr/>
        </p:nvSpPr>
        <p:spPr>
          <a:xfrm>
            <a:off x="878681" y="728901"/>
            <a:ext cx="1059061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2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0094" y="1153239"/>
            <a:ext cx="9641919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Critical Data Relationships &amp; Insights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750094" y="2358747"/>
            <a:ext cx="325826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Price-Demand Dynamics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0094" y="2907863"/>
            <a:ext cx="766893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Strong inverse correlation observed: higher prices typically reduce demand, but elasticity varies significantly by product category and customer segment.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0094" y="3807976"/>
            <a:ext cx="28695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Revenue Optimization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0094" y="4357092"/>
            <a:ext cx="766893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Sweet spot identified where price increases maximize revenue without excessive demand reduction. Profit margins show non-linear relationship with volume.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0094" y="5600105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Inventory Impact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50094" y="6149221"/>
            <a:ext cx="766893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Low inventory levels correlate with reduced sales opportunities, while excess inventory suggests suboptimal pricing strategies requiring adjustment.</a:t>
            </a:r>
            <a:endParaRPr lang="en-US" sz="16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9571" y="2385536"/>
            <a:ext cx="4938236" cy="49382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922026"/>
            <a:ext cx="1392198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990011"/>
            <a:ext cx="11200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2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438995"/>
            <a:ext cx="7008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Quality Assessment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487936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373B4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3487936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3745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Correlation Analysis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423564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Identified key predictive variables and multicollinearity issues. Strong correlations found between price, demand, and seasonal factors.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487936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484E5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3487936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84E5F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3745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4235648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Detected systematic gaps in inventory records and sporadic missing prices. Imputation strategies developed for different missing data patterns.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487936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5C6378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3487936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5C6378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3745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Outlier Detection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4235648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Identified extreme pricing anomalies and unusual demand spikes. Determined which represent errors versus legitimate market events requiring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6755" y="872371"/>
            <a:ext cx="1239441" cy="379452"/>
          </a:xfrm>
          <a:prstGeom prst="roundRect">
            <a:avLst>
              <a:gd name="adj" fmla="val 17883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827842" y="932855"/>
            <a:ext cx="99726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3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06755" y="1332548"/>
            <a:ext cx="7730490" cy="1262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Feature Engineering: Enhancing Predictive Power</a:t>
            </a:r>
            <a:endParaRPr lang="en-US" sz="3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" y="2897743"/>
            <a:ext cx="1009769" cy="14864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8454" y="3099673"/>
            <a:ext cx="2621399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Time-Based Features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18454" y="3536275"/>
            <a:ext cx="6518791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Created day-of-week, month, season, and holiday indicators to capture temporal pricing patterns and demand cycles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" y="4384238"/>
            <a:ext cx="1009769" cy="14864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8454" y="4586168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Lag Features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18454" y="5022771"/>
            <a:ext cx="6518791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Generated historical price and demand lags enabling models to learn from past patterns and sequential dependencies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" y="5870734"/>
            <a:ext cx="1009769" cy="14864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8454" y="6072664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Rolling Averages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18454" y="6509266"/>
            <a:ext cx="6518791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Computed moving averages for demand smoothing and trend identification across multiple time windows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809393"/>
            <a:ext cx="1392198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877378"/>
            <a:ext cx="11200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MILESTONE 3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3263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Milestone 3 – Feature Creation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0840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Time-Based Features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Created day-of-week, month, season, and holiday indicators to capture temporal pricing patterns and demand cycles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891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Lag Features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Generated historical price and demand lags enabling models to learn from past patterns and sequential dependencies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942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Rolling Averages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Computed moving averages for demand smoothing and trend identification across multiple time windows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2026-01-06T18:50:36Z</dcterms:created>
  <dcterms:modified xsi:type="dcterms:W3CDTF">2026-01-06T18:50:36Z</dcterms:modified>
</cp:coreProperties>
</file>